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0" r:id="rId3"/>
    <p:sldMasterId id="2147483676" r:id="rId4"/>
  </p:sldMasterIdLst>
  <p:notesMasterIdLst>
    <p:notesMasterId r:id="rId39"/>
  </p:notesMasterIdLst>
  <p:handoutMasterIdLst>
    <p:handoutMasterId r:id="rId40"/>
  </p:handoutMasterIdLst>
  <p:sldIdLst>
    <p:sldId id="274" r:id="rId5"/>
    <p:sldId id="567" r:id="rId6"/>
    <p:sldId id="610" r:id="rId7"/>
    <p:sldId id="605" r:id="rId8"/>
    <p:sldId id="608" r:id="rId9"/>
    <p:sldId id="606" r:id="rId10"/>
    <p:sldId id="609" r:id="rId11"/>
    <p:sldId id="571" r:id="rId12"/>
    <p:sldId id="572" r:id="rId13"/>
    <p:sldId id="573" r:id="rId14"/>
    <p:sldId id="575" r:id="rId15"/>
    <p:sldId id="577" r:id="rId16"/>
    <p:sldId id="578" r:id="rId17"/>
    <p:sldId id="579" r:id="rId18"/>
    <p:sldId id="580" r:id="rId19"/>
    <p:sldId id="581" r:id="rId20"/>
    <p:sldId id="584" r:id="rId21"/>
    <p:sldId id="585" r:id="rId22"/>
    <p:sldId id="586" r:id="rId23"/>
    <p:sldId id="587" r:id="rId24"/>
    <p:sldId id="588" r:id="rId25"/>
    <p:sldId id="589" r:id="rId26"/>
    <p:sldId id="590" r:id="rId27"/>
    <p:sldId id="591" r:id="rId28"/>
    <p:sldId id="592" r:id="rId29"/>
    <p:sldId id="597" r:id="rId30"/>
    <p:sldId id="601" r:id="rId31"/>
    <p:sldId id="599" r:id="rId32"/>
    <p:sldId id="600" r:id="rId33"/>
    <p:sldId id="602" r:id="rId34"/>
    <p:sldId id="611" r:id="rId35"/>
    <p:sldId id="612" r:id="rId36"/>
    <p:sldId id="419" r:id="rId37"/>
    <p:sldId id="613" r:id="rId3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0A22E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91" autoAdjust="0"/>
    <p:restoredTop sz="94533" autoAdjust="0"/>
  </p:normalViewPr>
  <p:slideViewPr>
    <p:cSldViewPr>
      <p:cViewPr varScale="1">
        <p:scale>
          <a:sx n="71" d="100"/>
          <a:sy n="71" d="100"/>
        </p:scale>
        <p:origin x="-416" y="-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2/2/2016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g>
</file>

<file path=ppt/media/image17.jp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452766D-5988-4A85-9A9D-1504D9E40207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50135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AE6441C-A2A6-44F6-90A1-59CE5459EBC2}" type="slidenum">
              <a:rPr lang="en-US"/>
              <a:pPr/>
              <a:t>4</a:t>
            </a:fld>
            <a:r>
              <a:rPr lang="en-US" dirty="0"/>
              <a:t>##</a:t>
            </a:r>
          </a:p>
        </p:txBody>
      </p:sp>
      <p:sp>
        <p:nvSpPr>
          <p:cNvPr id="491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78384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AE6441C-A2A6-44F6-90A1-59CE5459EBC2}" type="slidenum">
              <a:rPr lang="en-US"/>
              <a:pPr/>
              <a:t>8</a:t>
            </a:fld>
            <a:r>
              <a:rPr lang="en-US" dirty="0"/>
              <a:t>##</a:t>
            </a:r>
          </a:p>
        </p:txBody>
      </p:sp>
      <p:sp>
        <p:nvSpPr>
          <p:cNvPr id="491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18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AE6441C-A2A6-44F6-90A1-59CE5459EBC2}" type="slidenum">
              <a:rPr lang="en-US"/>
              <a:pPr/>
              <a:t>14</a:t>
            </a:fld>
            <a:r>
              <a:rPr lang="en-US" dirty="0"/>
              <a:t>##</a:t>
            </a:r>
          </a:p>
        </p:txBody>
      </p:sp>
      <p:sp>
        <p:nvSpPr>
          <p:cNvPr id="491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09002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AE6441C-A2A6-44F6-90A1-59CE5459EBC2}" type="slidenum">
              <a:rPr lang="en-US"/>
              <a:pPr/>
              <a:t>20</a:t>
            </a:fld>
            <a:r>
              <a:rPr lang="en-US" dirty="0"/>
              <a:t>##</a:t>
            </a:r>
          </a:p>
        </p:txBody>
      </p:sp>
      <p:sp>
        <p:nvSpPr>
          <p:cNvPr id="491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71970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182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33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002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71694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7911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032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1C6FA-9B3F-4E49-8921-1B7B9E94D5F9}" type="datetime1">
              <a:rPr lang="en-US" smtClean="0"/>
              <a:t>2/2/2016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9906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11015" y="1752603"/>
            <a:ext cx="10766795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0BC3E8FC-A769-463D-9328-68DB6BE7E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5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65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82544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7821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951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7AA55-6075-4150-8C9C-E7279514D98B}" type="datetime1">
              <a:rPr lang="en-US" smtClean="0"/>
              <a:t>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9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29728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84150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://softuni.bg/" TargetMode="External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://addyosmani.com/resources/essentialjsdesignpatterns/book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33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29.png"/><Relationship Id="rId17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courses/advanced-javascript/" TargetMode="External"/><Relationship Id="rId10" Type="http://schemas.openxmlformats.org/officeDocument/2006/relationships/image" Target="../media/image28.png"/><Relationship Id="rId19" Type="http://schemas.openxmlformats.org/officeDocument/2006/relationships/image" Target="../media/image32.png"/><Relationship Id="rId4" Type="http://schemas.openxmlformats.org/officeDocument/2006/relationships/image" Target="../media/image25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73" TargetMode="Externa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7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997508" y="685800"/>
            <a:ext cx="8498046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JavaScript </a:t>
            </a:r>
            <a:r>
              <a:rPr lang="en-US" smtClean="0"/>
              <a:t>Design Patterns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037012" y="1925572"/>
            <a:ext cx="7458541" cy="119862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Private Fields, Module, Revealing Module, Revealing Prototype, …</a:t>
            </a:r>
          </a:p>
        </p:txBody>
      </p:sp>
      <p:pic>
        <p:nvPicPr>
          <p:cNvPr id="102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20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394605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735767"/>
            <a:ext cx="3187613" cy="331235"/>
          </a:xfrm>
        </p:spPr>
        <p:txBody>
          <a:bodyPr/>
          <a:lstStyle/>
          <a:p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softuni.bg</a:t>
            </a:r>
            <a:endParaRPr lang="en-US" dirty="0"/>
          </a:p>
        </p:txBody>
      </p:sp>
      <p:sp>
        <p:nvSpPr>
          <p:cNvPr id="2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760413" y="4965699"/>
            <a:ext cx="3187614" cy="444343"/>
          </a:xfrm>
        </p:spPr>
        <p:txBody>
          <a:bodyPr/>
          <a:lstStyle/>
          <a:p>
            <a:r>
              <a:rPr lang="en-GB" dirty="0" smtClean="0"/>
              <a:t>Technical Trainers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GB" noProof="1" smtClean="0"/>
              <a:t>SoftUni</a:t>
            </a:r>
            <a:r>
              <a:rPr lang="en-GB" dirty="0" smtClean="0"/>
              <a:t> Team</a:t>
            </a:r>
            <a:endParaRPr lang="en-GB" dirty="0"/>
          </a:p>
        </p:txBody>
      </p:sp>
      <p:pic>
        <p:nvPicPr>
          <p:cNvPr id="25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3" name="Picture Placeholder 12"/>
          <p:cNvPicPr>
            <a:picLocks noGrp="1" noChangeAspect="1"/>
          </p:cNvPicPr>
          <p:nvPr>
            <p:ph type="pic" sz="quarter" idx="16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970917" y="3968768"/>
            <a:ext cx="3686095" cy="2064076"/>
          </a:xfr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84812" y="4495800"/>
            <a:ext cx="1649933" cy="153704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21359624">
            <a:off x="7146391" y="4920780"/>
            <a:ext cx="4481297" cy="882493"/>
          </a:xfrm>
          <a:prstGeom prst="rect">
            <a:avLst/>
          </a:prstGeom>
          <a:noFill/>
        </p:spPr>
        <p:txBody>
          <a:bodyPr wrap="none" rtlCol="0">
            <a:prstTxWarp prst="textCascadeUp">
              <a:avLst/>
            </a:prstTxWarp>
            <a:spAutoFit/>
          </a:bodyPr>
          <a:lstStyle/>
          <a:p>
            <a:r>
              <a:rPr lang="en-US" sz="10700" b="1" dirty="0" smtClean="0">
                <a:ln w="3175">
                  <a:solidFill>
                    <a:srgbClr val="06CFEA">
                      <a:alpha val="69804"/>
                    </a:srgbClr>
                  </a:solidFill>
                  <a:prstDash val="solid"/>
                </a:ln>
                <a:solidFill>
                  <a:srgbClr val="00B0F0">
                    <a:alpha val="30000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rPr>
              <a:t>JS Patterns</a:t>
            </a:r>
            <a:endParaRPr lang="en-US" sz="10700" b="1" dirty="0">
              <a:ln w="3175">
                <a:solidFill>
                  <a:srgbClr val="06CFEA">
                    <a:alpha val="69804"/>
                  </a:srgbClr>
                </a:solidFill>
                <a:prstDash val="solid"/>
              </a:ln>
              <a:solidFill>
                <a:srgbClr val="00B0F0">
                  <a:alpha val="30000"/>
                </a:srgbClr>
              </a:solidFill>
              <a:effectLst>
                <a:outerShdw blurRad="88900" sx="102000" sy="102000" algn="ctr" rotWithShape="0">
                  <a:prstClr val="black"/>
                </a:outerShdw>
              </a:effectLst>
            </a:endParaRPr>
          </a:p>
        </p:txBody>
      </p:sp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27412" y="3968769"/>
            <a:ext cx="2133598" cy="234148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 rot="576164">
            <a:off x="4935225" y="3607291"/>
            <a:ext cx="1522725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Advanced</a:t>
            </a:r>
          </a:p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Module </a:t>
            </a:r>
            <a:r>
              <a:rPr lang="en-US" dirty="0" smtClean="0"/>
              <a:t>Pattern: Structure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4" y="1676400"/>
            <a:ext cx="10363198" cy="42226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alculator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(function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private variables</a:t>
            </a:r>
            <a:endParaRPr lang="en-US" sz="27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private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functions</a:t>
            </a:r>
            <a:endParaRPr lang="bg-BG" sz="27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return 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</a:t>
            </a:r>
            <a:r>
              <a:rPr lang="en-US" sz="27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public members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func: function () { … } </a:t>
            </a: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};</a:t>
            </a: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}());</a:t>
            </a: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0380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Module </a:t>
            </a:r>
            <a:r>
              <a:rPr lang="en-US" dirty="0" smtClean="0"/>
              <a:t>Pattern: Example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1" y="1066800"/>
            <a:ext cx="10515602" cy="532453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calculator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(function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function log</a:t>
            </a:r>
            <a:r>
              <a:rPr lang="en-GB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Action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(action) { … }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add: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(x, y)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logAction('add');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return (x + y);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multiply: function (x, y)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return (x * y);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}());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calculator.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add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(3, 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calculator.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multiply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(7, 8);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6921463" y="1578970"/>
            <a:ext cx="2639704" cy="571500"/>
          </a:xfrm>
          <a:prstGeom prst="wedgeRoundRectCallout">
            <a:avLst>
              <a:gd name="adj1" fmla="val -66261"/>
              <a:gd name="adj2" fmla="val 418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Private </a:t>
            </a: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members</a:t>
            </a:r>
            <a:endParaRPr lang="en-US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6921463" y="2835758"/>
            <a:ext cx="2639704" cy="571500"/>
          </a:xfrm>
          <a:prstGeom prst="wedgeRoundRectCallout">
            <a:avLst>
              <a:gd name="adj1" fmla="val -66664"/>
              <a:gd name="adj2" fmla="val -2372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Public </a:t>
            </a: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members</a:t>
            </a:r>
            <a:endParaRPr lang="en-US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475412" y="5334000"/>
            <a:ext cx="2057400" cy="800100"/>
          </a:xfrm>
          <a:prstGeom prst="wedgeRoundRectCallout">
            <a:avLst>
              <a:gd name="adj1" fmla="val -66664"/>
              <a:gd name="adj2" fmla="val -2372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You can call without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new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134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Module </a:t>
            </a:r>
            <a:r>
              <a:rPr lang="en-US" dirty="0"/>
              <a:t>pattern provides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encapsulation </a:t>
            </a:r>
            <a:r>
              <a:rPr lang="en-US" dirty="0"/>
              <a:t>of variables and functions </a:t>
            </a:r>
            <a:endParaRPr lang="en-US" b="0" dirty="0"/>
          </a:p>
          <a:p>
            <a:r>
              <a:rPr lang="en-US" dirty="0" smtClean="0"/>
              <a:t>Provides </a:t>
            </a:r>
            <a:r>
              <a:rPr lang="en-US" dirty="0"/>
              <a:t>a way to add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visibility </a:t>
            </a:r>
            <a:r>
              <a:rPr lang="en-US" dirty="0" smtClean="0"/>
              <a:t>to members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Public </a:t>
            </a:r>
            <a:r>
              <a:rPr lang="en-US" dirty="0"/>
              <a:t>versus </a:t>
            </a:r>
            <a:r>
              <a:rPr lang="en-US" dirty="0" smtClean="0"/>
              <a:t>private </a:t>
            </a:r>
            <a:r>
              <a:rPr lang="en-US" dirty="0"/>
              <a:t>members </a:t>
            </a:r>
            <a:endParaRPr lang="en-US" b="0" dirty="0"/>
          </a:p>
          <a:p>
            <a:r>
              <a:rPr lang="en-US" dirty="0" smtClean="0"/>
              <a:t>Each </a:t>
            </a:r>
            <a:r>
              <a:rPr lang="en-US" dirty="0"/>
              <a:t>object instance creates new copies of </a:t>
            </a:r>
            <a:r>
              <a:rPr lang="en-US" dirty="0" smtClean="0"/>
              <a:t>functions in memory</a:t>
            </a:r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Module </a:t>
            </a:r>
            <a:r>
              <a:rPr lang="en-US" dirty="0" smtClean="0"/>
              <a:t>Pattern – </a:t>
            </a:r>
            <a:r>
              <a:rPr lang="en-US" dirty="0"/>
              <a:t>Summary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021008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pPr>
              <a:lnSpc>
                <a:spcPts val="5200"/>
              </a:lnSpc>
            </a:pPr>
            <a:r>
              <a:rPr lang="en-US" dirty="0" smtClean="0"/>
              <a:t>Module Pattern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284" y="1524000"/>
            <a:ext cx="3558328" cy="302019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731989"/>
            <a:ext cx="8938472" cy="820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Revealing Module Pattern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610157"/>
            <a:ext cx="8938472" cy="638243"/>
          </a:xfrm>
        </p:spPr>
        <p:txBody>
          <a:bodyPr/>
          <a:lstStyle/>
          <a:p>
            <a:r>
              <a:rPr lang="en-US" sz="3500" dirty="0" smtClean="0"/>
              <a:t>Reveal the Most Interesting Members</a:t>
            </a:r>
            <a:endParaRPr lang="en-US" sz="35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884" y="948042"/>
            <a:ext cx="2339128" cy="3544134"/>
          </a:xfrm>
          <a:prstGeom prst="roundRect">
            <a:avLst/>
          </a:prstGeom>
        </p:spPr>
      </p:pic>
      <p:sp>
        <p:nvSpPr>
          <p:cNvPr id="5" name="TextBox 4"/>
          <p:cNvSpPr txBox="1"/>
          <p:nvPr/>
        </p:nvSpPr>
        <p:spPr>
          <a:xfrm rot="280240">
            <a:off x="7317005" y="2351166"/>
            <a:ext cx="3777064" cy="879651"/>
          </a:xfrm>
          <a:prstGeom prst="rect">
            <a:avLst/>
          </a:prstGeom>
          <a:noFill/>
        </p:spPr>
        <p:txBody>
          <a:bodyPr wrap="none" rtlCol="0">
            <a:prstTxWarp prst="textFadeLeft">
              <a:avLst/>
            </a:prstTxWarp>
            <a:spAutoFit/>
          </a:bodyPr>
          <a:lstStyle/>
          <a:p>
            <a:r>
              <a:rPr lang="en-US" sz="10700" b="1" dirty="0" smtClean="0">
                <a:ln w="3175">
                  <a:solidFill>
                    <a:srgbClr val="06CFEA">
                      <a:alpha val="69804"/>
                    </a:srgbClr>
                  </a:solidFill>
                  <a:prstDash val="solid"/>
                </a:ln>
                <a:solidFill>
                  <a:srgbClr val="00B0F0">
                    <a:alpha val="30000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rPr>
              <a:t>JS Patterns</a:t>
            </a:r>
            <a:endParaRPr lang="en-US" sz="10700" b="1" dirty="0">
              <a:ln w="3175">
                <a:solidFill>
                  <a:srgbClr val="06CFEA">
                    <a:alpha val="69804"/>
                  </a:srgbClr>
                </a:solidFill>
                <a:prstDash val="solid"/>
              </a:ln>
              <a:solidFill>
                <a:srgbClr val="00B0F0">
                  <a:alpha val="30000"/>
                </a:srgbClr>
              </a:solidFill>
              <a:effectLst>
                <a:outerShdw blurRad="88900" sx="102000" sy="102000" algn="ctr" rotWithShape="0">
                  <a:prstClr val="black"/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218969">
            <a:off x="1032878" y="2322309"/>
            <a:ext cx="3582625" cy="1492433"/>
          </a:xfrm>
          <a:prstGeom prst="rect">
            <a:avLst/>
          </a:prstGeom>
          <a:noFill/>
        </p:spPr>
        <p:txBody>
          <a:bodyPr wrap="none" rtlCol="0">
            <a:prstTxWarp prst="textCascadeUp">
              <a:avLst/>
            </a:prstTxWarp>
            <a:spAutoFit/>
          </a:bodyPr>
          <a:lstStyle/>
          <a:p>
            <a:pPr algn="ctr"/>
            <a:r>
              <a:rPr lang="en-US" sz="10700" b="1" dirty="0" smtClean="0">
                <a:ln w="3175">
                  <a:solidFill>
                    <a:srgbClr val="06CFEA">
                      <a:alpha val="69804"/>
                    </a:srgbClr>
                  </a:solidFill>
                  <a:prstDash val="solid"/>
                </a:ln>
                <a:solidFill>
                  <a:srgbClr val="00B0F0">
                    <a:alpha val="30000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rPr>
              <a:t>Revealing</a:t>
            </a:r>
            <a:br>
              <a:rPr lang="en-US" sz="10700" b="1" dirty="0" smtClean="0">
                <a:ln w="3175">
                  <a:solidFill>
                    <a:srgbClr val="06CFEA">
                      <a:alpha val="69804"/>
                    </a:srgbClr>
                  </a:solidFill>
                  <a:prstDash val="solid"/>
                </a:ln>
                <a:solidFill>
                  <a:srgbClr val="00B0F0">
                    <a:alpha val="30000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rPr>
            </a:br>
            <a:r>
              <a:rPr lang="en-US" sz="10700" b="1" dirty="0" smtClean="0">
                <a:ln w="3175">
                  <a:solidFill>
                    <a:srgbClr val="06CFEA">
                      <a:alpha val="69804"/>
                    </a:srgbClr>
                  </a:solidFill>
                  <a:prstDash val="solid"/>
                </a:ln>
                <a:solidFill>
                  <a:srgbClr val="00B0F0">
                    <a:alpha val="30000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rPr>
              <a:t>Module</a:t>
            </a:r>
            <a:endParaRPr lang="en-US" sz="10700" b="1" dirty="0">
              <a:ln w="3175">
                <a:solidFill>
                  <a:srgbClr val="06CFEA">
                    <a:alpha val="69804"/>
                  </a:srgbClr>
                </a:solidFill>
                <a:prstDash val="solid"/>
              </a:ln>
              <a:solidFill>
                <a:srgbClr val="00B0F0">
                  <a:alpha val="30000"/>
                </a:srgbClr>
              </a:solidFill>
              <a:effectLst>
                <a:outerShdw blurRad="88900" sx="102000" sy="102000" algn="ctr" rotWithShape="0">
                  <a:prstClr val="black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31822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Pros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: 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"Modularize" </a:t>
            </a:r>
            <a:r>
              <a:rPr lang="en-US" dirty="0"/>
              <a:t>code into re-useable objects 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Variables / functions </a:t>
            </a:r>
            <a:r>
              <a:rPr lang="en-US" dirty="0"/>
              <a:t>taken out of </a:t>
            </a:r>
            <a:r>
              <a:rPr lang="en-US" dirty="0" smtClean="0"/>
              <a:t>the global </a:t>
            </a:r>
            <a:r>
              <a:rPr lang="en-US" dirty="0"/>
              <a:t>namespace 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Expose only </a:t>
            </a:r>
            <a:r>
              <a:rPr lang="en-US" dirty="0" smtClean="0"/>
              <a:t>visible members </a:t>
            </a:r>
            <a:endParaRPr lang="en-US" dirty="0"/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"Cleaner" way to </a:t>
            </a:r>
            <a:r>
              <a:rPr lang="en-US" dirty="0" smtClean="0"/>
              <a:t>expose public members 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Easy to </a:t>
            </a:r>
            <a:r>
              <a:rPr lang="en-US" dirty="0" smtClean="0"/>
              <a:t>change members privacy</a:t>
            </a:r>
            <a:endParaRPr lang="en-US" dirty="0"/>
          </a:p>
          <a:p>
            <a:pPr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Cons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: 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Not </a:t>
            </a:r>
            <a:r>
              <a:rPr lang="en-US" dirty="0"/>
              <a:t>easy to extend 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Some </a:t>
            </a:r>
            <a:r>
              <a:rPr lang="en-US" dirty="0"/>
              <a:t>complain about </a:t>
            </a:r>
            <a:r>
              <a:rPr lang="en-US" dirty="0" smtClean="0"/>
              <a:t>debugging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Hard to mock hidden objects for testing</a:t>
            </a:r>
            <a:endParaRPr lang="bg-BG" dirty="0"/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Revealing Module </a:t>
            </a:r>
            <a:r>
              <a:rPr lang="en-US" dirty="0" smtClean="0"/>
              <a:t>Pattern</a:t>
            </a:r>
            <a:r>
              <a:rPr lang="en-US" dirty="0"/>
              <a:t> </a:t>
            </a:r>
            <a:r>
              <a:rPr lang="en-US" dirty="0" smtClean="0"/>
              <a:t>– Pros </a:t>
            </a:r>
            <a:r>
              <a:rPr lang="en-US" dirty="0"/>
              <a:t>and Cons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839028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Revealing Module </a:t>
            </a:r>
            <a:r>
              <a:rPr lang="en-US" dirty="0" smtClean="0"/>
              <a:t>Pattern: Structure</a:t>
            </a:r>
            <a:endParaRPr lang="bg-BG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065212" y="1905000"/>
            <a:ext cx="10363198" cy="374871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module = (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private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variables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private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functions</a:t>
            </a:r>
            <a:endParaRPr lang="bg-BG" sz="27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return 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7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public members</a:t>
            </a:r>
            <a:endParaRPr lang="en-US" sz="27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};</a:t>
            </a: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}());</a:t>
            </a: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399212" y="3429000"/>
            <a:ext cx="3367200" cy="838199"/>
          </a:xfrm>
          <a:prstGeom prst="wedgeRoundRectCallout">
            <a:avLst>
              <a:gd name="adj1" fmla="val -64654"/>
              <a:gd name="adj2" fmla="val 5078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Give only reference to exposed function</a:t>
            </a:r>
            <a:endParaRPr lang="en-US" sz="2600" b="1" noProof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8127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Revealing Module </a:t>
            </a:r>
            <a:r>
              <a:rPr lang="en-US" dirty="0" smtClean="0"/>
              <a:t>Pattern – Example</a:t>
            </a:r>
            <a:endParaRPr lang="bg-BG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612" y="888623"/>
            <a:ext cx="10515602" cy="566308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calculator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(function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function log</a:t>
            </a:r>
            <a:r>
              <a:rPr lang="en-GB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Action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(action) { … };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function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add(x, y)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logAction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('add');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(x + y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function multiply(x, y)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(x * y);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add: add,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multiply: multiply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}());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calculator.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add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(3, 3);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7266723" y="1712788"/>
            <a:ext cx="2606788" cy="998665"/>
          </a:xfrm>
          <a:prstGeom prst="wedgeRoundRectCallout">
            <a:avLst>
              <a:gd name="adj1" fmla="val -87458"/>
              <a:gd name="adj2" fmla="val -247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Create a function constructor hidden</a:t>
            </a:r>
            <a:endParaRPr lang="en-US" sz="22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268311" y="1055815"/>
            <a:ext cx="2605200" cy="419156"/>
          </a:xfrm>
          <a:prstGeom prst="wedgeRoundRectCallout">
            <a:avLst>
              <a:gd name="adj1" fmla="val -71321"/>
              <a:gd name="adj2" fmla="val 3242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Hidden function</a:t>
            </a:r>
            <a:endParaRPr lang="en-US" sz="22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7266723" y="4267200"/>
            <a:ext cx="2606788" cy="990600"/>
          </a:xfrm>
          <a:prstGeom prst="wedgeRoundRectCallout">
            <a:avLst>
              <a:gd name="adj1" fmla="val -70789"/>
              <a:gd name="adj2" fmla="val -1761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Expose (reveal) only </a:t>
            </a:r>
            <a:r>
              <a:rPr lang="en-US" sz="22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public members</a:t>
            </a:r>
            <a:endParaRPr lang="en-US" sz="22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4160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Revealing Module </a:t>
            </a:r>
            <a:r>
              <a:rPr lang="en-US" dirty="0"/>
              <a:t>P</a:t>
            </a:r>
            <a:r>
              <a:rPr lang="en-US" dirty="0" smtClean="0"/>
              <a:t>attern </a:t>
            </a:r>
            <a:r>
              <a:rPr lang="en-US" dirty="0"/>
              <a:t>provides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encapsulation </a:t>
            </a:r>
            <a:r>
              <a:rPr lang="en-US" dirty="0"/>
              <a:t>of variables and functions </a:t>
            </a:r>
            <a:endParaRPr lang="en-US" b="0" dirty="0"/>
          </a:p>
          <a:p>
            <a:r>
              <a:rPr lang="en-US" dirty="0" smtClean="0"/>
              <a:t>Provides </a:t>
            </a:r>
            <a:r>
              <a:rPr lang="en-US" dirty="0"/>
              <a:t>a way to add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visibility</a:t>
            </a:r>
          </a:p>
          <a:p>
            <a:pPr lvl="1"/>
            <a:r>
              <a:rPr lang="en-US" dirty="0" smtClean="0"/>
              <a:t>Public </a:t>
            </a:r>
            <a:r>
              <a:rPr lang="en-US" dirty="0"/>
              <a:t>versus </a:t>
            </a:r>
            <a:r>
              <a:rPr lang="en-US" dirty="0" smtClean="0"/>
              <a:t>private </a:t>
            </a:r>
            <a:r>
              <a:rPr lang="en-US" dirty="0"/>
              <a:t>members </a:t>
            </a:r>
            <a:endParaRPr lang="en-US" b="0" dirty="0"/>
          </a:p>
          <a:p>
            <a:r>
              <a:rPr lang="en-US" dirty="0" smtClean="0"/>
              <a:t>Cleaner way to expose public members</a:t>
            </a:r>
          </a:p>
          <a:p>
            <a:pPr lvl="1"/>
            <a:r>
              <a:rPr lang="en-US" dirty="0" smtClean="0"/>
              <a:t>Cleaner than Module pattern</a:t>
            </a:r>
          </a:p>
          <a:p>
            <a:r>
              <a:rPr lang="en-US" dirty="0"/>
              <a:t>Extending objects can be difficult since no prototyping is </a:t>
            </a:r>
            <a:r>
              <a:rPr lang="en-US" dirty="0" smtClean="0"/>
              <a:t>used</a:t>
            </a:r>
            <a:endParaRPr lang="en-US" dirty="0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Revealing Module </a:t>
            </a:r>
            <a:r>
              <a:rPr lang="en-US" sz="3600" dirty="0" smtClean="0"/>
              <a:t>Pattern</a:t>
            </a:r>
            <a:r>
              <a:rPr lang="en-US" sz="3600" dirty="0"/>
              <a:t> </a:t>
            </a:r>
            <a:r>
              <a:rPr lang="en-US" sz="3600" dirty="0" smtClean="0"/>
              <a:t>- Summary</a:t>
            </a:r>
            <a:endParaRPr lang="bg-BG" sz="3600" dirty="0"/>
          </a:p>
        </p:txBody>
      </p:sp>
    </p:spTree>
    <p:extLst>
      <p:ext uri="{BB962C8B-B14F-4D97-AF65-F5344CB8AC3E}">
        <p14:creationId xmlns:p14="http://schemas.microsoft.com/office/powerpoint/2010/main" val="25910361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76639"/>
            <a:ext cx="8938472" cy="820600"/>
          </a:xfrm>
        </p:spPr>
        <p:txBody>
          <a:bodyPr/>
          <a:lstStyle/>
          <a:p>
            <a:pPr>
              <a:lnSpc>
                <a:spcPts val="5200"/>
              </a:lnSpc>
            </a:pPr>
            <a:r>
              <a:rPr lang="en-US" dirty="0" smtClean="0"/>
              <a:t>Revealing Module Pattern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7887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26" name="Picture 2" descr="http://1.bp.blogspot.com/-KWeZF62VZlA/T_gF8QYPGZI/AAAAAAAACd4/BEpJi_vx6ng/s1600/javascript-revealing-module-pattern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89"/>
          <a:stretch/>
        </p:blipFill>
        <p:spPr bwMode="auto">
          <a:xfrm>
            <a:off x="3755284" y="1226774"/>
            <a:ext cx="4320328" cy="337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87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423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47675" indent="-447675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Why we need modules and patterns?</a:t>
            </a:r>
          </a:p>
          <a:p>
            <a:pPr marL="447675" indent="-447675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"Prototype" Pattern</a:t>
            </a:r>
          </a:p>
          <a:p>
            <a:pPr marL="447675" indent="-447675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"Module" Pattern</a:t>
            </a:r>
          </a:p>
          <a:p>
            <a:pPr marL="447675" indent="-447675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"Revealing Module" Pattern</a:t>
            </a:r>
          </a:p>
          <a:p>
            <a:pPr marL="447675" indent="-447675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"Revealing Prototype" Pattern</a:t>
            </a:r>
          </a:p>
          <a:p>
            <a:pPr marL="447675" indent="-447675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Augmenting Modules</a:t>
            </a:r>
            <a:endParaRPr lang="en-US" dirty="0" smtClean="0"/>
          </a:p>
          <a:p>
            <a:pPr marL="447675" indent="-447675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Method Chaining</a:t>
            </a:r>
          </a:p>
        </p:txBody>
      </p:sp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6" name="TextBox 5"/>
          <p:cNvSpPr txBox="1"/>
          <p:nvPr/>
        </p:nvSpPr>
        <p:spPr>
          <a:xfrm rot="21359624">
            <a:off x="4598064" y="5251855"/>
            <a:ext cx="4225300" cy="939360"/>
          </a:xfrm>
          <a:prstGeom prst="rect">
            <a:avLst/>
          </a:prstGeom>
          <a:noFill/>
        </p:spPr>
        <p:txBody>
          <a:bodyPr wrap="none" rtlCol="0">
            <a:prstTxWarp prst="textCascadeUp">
              <a:avLst/>
            </a:prstTxWarp>
            <a:spAutoFit/>
          </a:bodyPr>
          <a:lstStyle/>
          <a:p>
            <a:r>
              <a:rPr lang="en-US" sz="10700" b="1" dirty="0" smtClean="0">
                <a:ln w="3175">
                  <a:solidFill>
                    <a:srgbClr val="06CFEA">
                      <a:alpha val="69804"/>
                    </a:srgbClr>
                  </a:solidFill>
                  <a:prstDash val="solid"/>
                </a:ln>
                <a:solidFill>
                  <a:srgbClr val="00B0F0">
                    <a:alpha val="30000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rPr>
              <a:t>JS Patterns</a:t>
            </a:r>
            <a:endParaRPr lang="en-US" sz="10700" b="1" dirty="0">
              <a:ln w="3175">
                <a:solidFill>
                  <a:srgbClr val="06CFEA">
                    <a:alpha val="69804"/>
                  </a:srgbClr>
                </a:solidFill>
                <a:prstDash val="solid"/>
              </a:ln>
              <a:solidFill>
                <a:srgbClr val="00B0F0">
                  <a:alpha val="30000"/>
                </a:srgbClr>
              </a:solidFill>
              <a:effectLst>
                <a:outerShdw blurRad="88900" sx="102000" sy="102000" algn="ctr" rotWithShape="0">
                  <a:prstClr val="black"/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201" y="1141220"/>
            <a:ext cx="3960811" cy="510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481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935884" y="4343400"/>
            <a:ext cx="9959128" cy="820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Revealing Prototype Pattern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219908"/>
            <a:ext cx="8938472" cy="1180892"/>
          </a:xfrm>
        </p:spPr>
        <p:txBody>
          <a:bodyPr/>
          <a:lstStyle/>
          <a:p>
            <a:r>
              <a:rPr lang="en-US" sz="3500" dirty="0" smtClean="0"/>
              <a:t>Reveal the Most Interesting Members through the Object Prototype</a:t>
            </a:r>
            <a:endParaRPr lang="en-US" sz="3500" dirty="0"/>
          </a:p>
        </p:txBody>
      </p:sp>
      <p:pic>
        <p:nvPicPr>
          <p:cNvPr id="2050" name="Picture 2" descr="http://fc04.deviantart.net/fs71/f/2011/340/f/1/mileena_cosplay_mk9_by_asherwarr-d4ibjg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3883" y="1219200"/>
            <a:ext cx="3863130" cy="280140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6623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Pros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: 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"Modularize" </a:t>
            </a:r>
            <a:r>
              <a:rPr lang="en-US" dirty="0"/>
              <a:t>code into re-useable objects 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Variables / functions </a:t>
            </a:r>
            <a:r>
              <a:rPr lang="en-US" dirty="0"/>
              <a:t>taken out of </a:t>
            </a:r>
            <a:r>
              <a:rPr lang="en-US" dirty="0" smtClean="0"/>
              <a:t>the global </a:t>
            </a:r>
            <a:r>
              <a:rPr lang="en-US" dirty="0"/>
              <a:t>namespace 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Expose only public members 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Functions are loaded into memory once only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Extensible</a:t>
            </a:r>
            <a:endParaRPr lang="en-US" dirty="0"/>
          </a:p>
          <a:p>
            <a:pPr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Cons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: 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Using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 smtClean="0"/>
              <a:t>" can be tricky</a:t>
            </a:r>
            <a:endParaRPr lang="en-US" dirty="0"/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Constructor is separated from the prototype</a:t>
            </a:r>
          </a:p>
          <a:p>
            <a:pPr lvl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Can not be used on inheritance</a:t>
            </a:r>
            <a:endParaRPr lang="bg-BG" dirty="0"/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900" dirty="0"/>
              <a:t>Revealing Prototype </a:t>
            </a:r>
            <a:r>
              <a:rPr lang="en-US" sz="3900" dirty="0" smtClean="0"/>
              <a:t>Pattern – Pros </a:t>
            </a:r>
            <a:r>
              <a:rPr lang="en-US" sz="3900" dirty="0"/>
              <a:t>and Cons</a:t>
            </a:r>
            <a:endParaRPr lang="bg-BG" sz="3900" dirty="0"/>
          </a:p>
        </p:txBody>
      </p:sp>
    </p:spTree>
    <p:extLst>
      <p:ext uri="{BB962C8B-B14F-4D97-AF65-F5344CB8AC3E}">
        <p14:creationId xmlns:p14="http://schemas.microsoft.com/office/powerpoint/2010/main" val="19167971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Revealing Prototype </a:t>
            </a:r>
            <a:r>
              <a:rPr lang="en-US" dirty="0" smtClean="0"/>
              <a:t>Pattern: Structure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86200" y="1203198"/>
            <a:ext cx="10466012" cy="5121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Constructor = function ()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constructor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defined here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Constructor.prototype = (function()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var privateFunc = 5;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function privateFunc() { … }</a:t>
            </a:r>
            <a:endParaRPr lang="en-US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someFunc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pointerToSomeFunc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anotherFunc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pointerToAnotherFunc	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};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}());</a:t>
            </a: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151812" y="1696288"/>
            <a:ext cx="2424000" cy="1046057"/>
          </a:xfrm>
          <a:prstGeom prst="wedgeRoundRectCallout">
            <a:avLst>
              <a:gd name="adj1" fmla="val -84455"/>
              <a:gd name="adj2" fmla="val 5908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Create IIFE for the prototype</a:t>
            </a:r>
            <a:endParaRPr lang="en-US" sz="26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985012" y="3006835"/>
            <a:ext cx="2590800" cy="457200"/>
          </a:xfrm>
          <a:prstGeom prst="wedgeRoundRectCallout">
            <a:avLst>
              <a:gd name="adj1" fmla="val -77875"/>
              <a:gd name="adj2" fmla="val 4282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Hidden variables</a:t>
            </a:r>
            <a:endParaRPr lang="en-US" sz="26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7985012" y="3661465"/>
            <a:ext cx="2590800" cy="457200"/>
          </a:xfrm>
          <a:prstGeom prst="wedgeRoundRectCallout">
            <a:avLst>
              <a:gd name="adj1" fmla="val -78695"/>
              <a:gd name="adj2" fmla="val 1724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Hidden functions</a:t>
            </a:r>
            <a:endParaRPr lang="en-US" sz="26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4813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Revealing Prototype </a:t>
            </a:r>
            <a:r>
              <a:rPr lang="en-US" dirty="0" smtClean="0"/>
              <a:t>Pattern</a:t>
            </a:r>
            <a:r>
              <a:rPr lang="en-US" dirty="0"/>
              <a:t> </a:t>
            </a:r>
            <a:r>
              <a:rPr lang="en-US" dirty="0" smtClean="0"/>
              <a:t>– Example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8600" y="1219200"/>
            <a:ext cx="10008812" cy="515564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Calculator = function (name) { 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lnSpc>
                <a:spcPct val="110000"/>
              </a:lnSpc>
              <a:spcBef>
                <a:spcPts val="9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Calculator.prototype = (function ()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var </a:t>
            </a:r>
            <a:r>
              <a:rPr lang="en-US" sz="2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add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subtract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showResult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formatResult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spcBef>
                <a:spcPts val="9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add = function (x) { 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subtract = function (x) { 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showResult = function () { </a:t>
            </a: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 };</a:t>
            </a:r>
          </a:p>
          <a:p>
            <a:pPr eaLnBrk="0" hangingPunct="0">
              <a:lnSpc>
                <a:spcPct val="110000"/>
              </a:lnSpc>
              <a:spcBef>
                <a:spcPts val="9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add: add,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subtract: subtract,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showResult: showResult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}());</a:t>
            </a:r>
          </a:p>
          <a:p>
            <a:pPr eaLnBrk="0" hangingPunct="0">
              <a:lnSpc>
                <a:spcPct val="110000"/>
              </a:lnSpc>
              <a:spcBef>
                <a:spcPts val="9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calc = new Calculator('First');</a:t>
            </a: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456613" y="1447800"/>
            <a:ext cx="2819399" cy="762000"/>
          </a:xfrm>
          <a:prstGeom prst="wedgeRoundRectCallout">
            <a:avLst>
              <a:gd name="adj1" fmla="val -66531"/>
              <a:gd name="adj2" fmla="val 4487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We can have hidden data in the prototype</a:t>
            </a:r>
            <a:endParaRPr lang="en-US" sz="22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792412" y="3962400"/>
            <a:ext cx="3483600" cy="762000"/>
          </a:xfrm>
          <a:prstGeom prst="wedgeRoundRectCallout">
            <a:avLst>
              <a:gd name="adj1" fmla="val -83388"/>
              <a:gd name="adj2" fmla="val -120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Expose only public methods for the prototype</a:t>
            </a:r>
            <a:endParaRPr lang="en-US" sz="22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1795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Revealing Prototype Pattern provides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encapsulation </a:t>
            </a:r>
            <a:r>
              <a:rPr lang="en-US" dirty="0"/>
              <a:t>of variables and functions </a:t>
            </a:r>
            <a:endParaRPr lang="en-US" b="0" dirty="0"/>
          </a:p>
          <a:p>
            <a:pPr>
              <a:lnSpc>
                <a:spcPct val="110000"/>
              </a:lnSpc>
            </a:pPr>
            <a:r>
              <a:rPr lang="en-US" dirty="0" smtClean="0"/>
              <a:t>Provides </a:t>
            </a:r>
            <a:r>
              <a:rPr lang="en-US" dirty="0"/>
              <a:t>a way to add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visibility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Exposed versus hidden members</a:t>
            </a:r>
            <a:endParaRPr lang="en-US" b="0" dirty="0"/>
          </a:p>
          <a:p>
            <a:pPr>
              <a:lnSpc>
                <a:spcPct val="110000"/>
              </a:lnSpc>
            </a:pPr>
            <a:r>
              <a:rPr lang="en-US" dirty="0"/>
              <a:t>Provides extension </a:t>
            </a:r>
            <a:r>
              <a:rPr lang="en-US" dirty="0" smtClean="0"/>
              <a:t>capabilities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Revealing Prototype </a:t>
            </a:r>
            <a:r>
              <a:rPr lang="en-US" dirty="0" smtClean="0"/>
              <a:t>Pattern – Summary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8627903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pPr>
              <a:lnSpc>
                <a:spcPts val="5200"/>
              </a:lnSpc>
            </a:pPr>
            <a:r>
              <a:rPr lang="en-US" dirty="0" smtClean="0"/>
              <a:t>Revealing Prototype Pattern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26" name="Picture 2" descr="http://www.gtspirit.com/wp-content/uploads/2013/06/jaguar-c-x75-prototype-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069484" y="1508227"/>
            <a:ext cx="5691928" cy="2868548"/>
          </a:xfrm>
          <a:prstGeom prst="roundRect">
            <a:avLst>
              <a:gd name="adj" fmla="val 760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874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09626"/>
            <a:ext cx="8938472" cy="820600"/>
          </a:xfrm>
        </p:spPr>
        <p:txBody>
          <a:bodyPr/>
          <a:lstStyle/>
          <a:p>
            <a:pPr>
              <a:lnSpc>
                <a:spcPts val="5200"/>
              </a:lnSpc>
            </a:pPr>
            <a:r>
              <a:rPr lang="en-US" dirty="0" smtClean="0"/>
              <a:t>Augmenting Modules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68779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283" y="1768318"/>
            <a:ext cx="5082330" cy="2651282"/>
          </a:xfrm>
          <a:prstGeom prst="roundRect">
            <a:avLst>
              <a:gd name="adj" fmla="val 6887"/>
            </a:avLst>
          </a:prstGeom>
        </p:spPr>
      </p:pic>
    </p:spTree>
    <p:extLst>
      <p:ext uri="{BB962C8B-B14F-4D97-AF65-F5344CB8AC3E}">
        <p14:creationId xmlns:p14="http://schemas.microsoft.com/office/powerpoint/2010/main" val="79005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427800"/>
            <a:ext cx="8938472" cy="820600"/>
          </a:xfrm>
        </p:spPr>
        <p:txBody>
          <a:bodyPr/>
          <a:lstStyle/>
          <a:p>
            <a:r>
              <a:rPr lang="en-GB" dirty="0" smtClean="0"/>
              <a:t>Method Chaining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528" y="1447800"/>
            <a:ext cx="7225840" cy="3555112"/>
          </a:xfrm>
          <a:prstGeom prst="roundRect">
            <a:avLst>
              <a:gd name="adj" fmla="val 2391"/>
            </a:avLst>
          </a:prstGeom>
        </p:spPr>
      </p:pic>
    </p:spTree>
    <p:extLst>
      <p:ext uri="{BB962C8B-B14F-4D97-AF65-F5344CB8AC3E}">
        <p14:creationId xmlns:p14="http://schemas.microsoft.com/office/powerpoint/2010/main" val="1004580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Method chaining </a:t>
            </a:r>
            <a:r>
              <a:rPr lang="en-GB" dirty="0"/>
              <a:t>is a </a:t>
            </a:r>
            <a:r>
              <a:rPr lang="en-GB" dirty="0" smtClean="0"/>
              <a:t>technique (pattern) that </a:t>
            </a:r>
            <a:r>
              <a:rPr lang="en-GB" dirty="0"/>
              <a:t>involve calling multiple functions on the same object </a:t>
            </a:r>
            <a:r>
              <a:rPr lang="en-GB" dirty="0" smtClean="0"/>
              <a:t>consecutively</a:t>
            </a:r>
          </a:p>
          <a:p>
            <a:pPr lvl="1"/>
            <a:r>
              <a:rPr lang="en-GB" dirty="0" smtClean="0"/>
              <a:t>Much </a:t>
            </a:r>
            <a:r>
              <a:rPr lang="en-GB" dirty="0"/>
              <a:t>cleaner code </a:t>
            </a:r>
            <a:endParaRPr lang="en-GB" dirty="0" smtClean="0"/>
          </a:p>
          <a:p>
            <a:pPr lvl="1"/>
            <a:r>
              <a:rPr lang="en-GB" dirty="0" smtClean="0"/>
              <a:t>The code </a:t>
            </a:r>
            <a:r>
              <a:rPr lang="en-GB" dirty="0"/>
              <a:t>is easier to </a:t>
            </a:r>
            <a:r>
              <a:rPr lang="en-GB" dirty="0" smtClean="0"/>
              <a:t>understand</a:t>
            </a:r>
          </a:p>
          <a:p>
            <a:pPr lvl="1"/>
            <a:r>
              <a:rPr lang="en-GB" dirty="0"/>
              <a:t>N</a:t>
            </a:r>
            <a:r>
              <a:rPr lang="en-GB" dirty="0" smtClean="0"/>
              <a:t>o </a:t>
            </a:r>
            <a:r>
              <a:rPr lang="en-GB" dirty="0"/>
              <a:t>need </a:t>
            </a:r>
            <a:r>
              <a:rPr lang="en-GB" dirty="0" smtClean="0"/>
              <a:t>of </a:t>
            </a:r>
            <a:r>
              <a:rPr lang="en-GB" dirty="0"/>
              <a:t>temporary variables to save each step of the </a:t>
            </a:r>
            <a:r>
              <a:rPr lang="en-GB" dirty="0" smtClean="0"/>
              <a:t>process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JavaScript Method Chaining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757360" y="4572000"/>
            <a:ext cx="4594852" cy="171739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doggy = new Dog()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.setName("Fluffy")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.setColor("purple")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.setGender("male"); 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2" y="4572001"/>
            <a:ext cx="4667876" cy="171739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doggy = new Dog();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doggy.setName("Fluffy");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doggy.setColor("purple");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doggy.setGender("male");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710236" y="5278296"/>
            <a:ext cx="7651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351936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JavaScript Method Chaining – Example</a:t>
            </a:r>
            <a:endParaRPr lang="en-GB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60412" y="1094732"/>
            <a:ext cx="10518776" cy="53060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Dog = function()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this._name = 'Fluffy';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this._color = 'purple';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Dog.prototype.setName = function(name) {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this._name = name;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this;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Dog.prototype.setColor = function(color) {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this._color = color;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this;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doggy = new Dog().setName('Fluffy').setColor('purple');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console.log(doggy);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{ _name: 'Fluffy', _color: 'purple' }</a:t>
            </a:r>
          </a:p>
        </p:txBody>
      </p:sp>
    </p:spTree>
    <p:extLst>
      <p:ext uri="{BB962C8B-B14F-4D97-AF65-F5344CB8AC3E}">
        <p14:creationId xmlns:p14="http://schemas.microsoft.com/office/powerpoint/2010/main" val="130809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Modularity</a:t>
            </a:r>
          </a:p>
          <a:p>
            <a:r>
              <a:rPr lang="en-GB" dirty="0" smtClean="0"/>
              <a:t>Easy maintenance</a:t>
            </a:r>
          </a:p>
          <a:p>
            <a:r>
              <a:rPr lang="en-GB" dirty="0" smtClean="0"/>
              <a:t>No duplicate function names</a:t>
            </a:r>
          </a:p>
          <a:p>
            <a:r>
              <a:rPr lang="en-GB" dirty="0" smtClean="0"/>
              <a:t>Don't pollute the global scope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we need modules and patterns?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353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GB" dirty="0" smtClean="0"/>
              <a:t>Method Chaining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Live Demo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284" y="1295400"/>
            <a:ext cx="6606328" cy="3250312"/>
          </a:xfrm>
          <a:prstGeom prst="roundRect">
            <a:avLst>
              <a:gd name="adj" fmla="val 3230"/>
            </a:avLst>
          </a:prstGeom>
        </p:spPr>
      </p:pic>
    </p:spTree>
    <p:extLst>
      <p:ext uri="{BB962C8B-B14F-4D97-AF65-F5344CB8AC3E}">
        <p14:creationId xmlns:p14="http://schemas.microsoft.com/office/powerpoint/2010/main" val="202461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Hidden members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Prototype Pattern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Module Pattern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Revealing Module Pattern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Revealing Prototype Pattern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Method Chaining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More information about design patterns: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GB" dirty="0">
                <a:hlinkClick r:id="rId2"/>
              </a:rPr>
              <a:t>http://</a:t>
            </a:r>
            <a:r>
              <a:rPr lang="en-GB" dirty="0" smtClean="0">
                <a:hlinkClick r:id="rId2"/>
              </a:rPr>
              <a:t>addyosmani.com/resources/essentialjsdesignpatterns/book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GB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5012" y="1447800"/>
            <a:ext cx="4706256" cy="349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Design Patterns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15"/>
              </a:rPr>
              <a:t>https://softuni.bg/courses/advanced-javascript/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2407554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“</a:t>
            </a:r>
            <a:r>
              <a:rPr lang="en-US" sz="2000" dirty="0">
                <a:hlinkClick r:id="rId5"/>
              </a:rPr>
              <a:t>JavaScript Basics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23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756480"/>
            <a:ext cx="8938472" cy="9037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Prototype Pattern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683" y="1407954"/>
            <a:ext cx="4015530" cy="3011646"/>
          </a:xfrm>
          <a:prstGeom prst="roundRect">
            <a:avLst>
              <a:gd name="adj" fmla="val 6277"/>
            </a:avLst>
          </a:prstGeom>
        </p:spPr>
      </p:pic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223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Pros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: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“Modularize” code into re-useable objects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Variables / functions are NOT in the global scope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Functions loaded into memory once</a:t>
            </a:r>
          </a:p>
          <a:p>
            <a:pPr lvl="1">
              <a:lnSpc>
                <a:spcPct val="100000"/>
              </a:lnSpc>
            </a:pPr>
            <a:r>
              <a:rPr lang="en-US" b="0" dirty="0" smtClean="0"/>
              <a:t>Possible to "override" functions through prototyping</a:t>
            </a:r>
          </a:p>
          <a:p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</a:rPr>
              <a:t>Cons:</a:t>
            </a:r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</a:p>
          <a:p>
            <a:pPr lvl="1"/>
            <a:r>
              <a:rPr lang="en-US" dirty="0" smtClean="0"/>
              <a:t>"this" can be tricky</a:t>
            </a:r>
            <a:endParaRPr lang="en-US" dirty="0"/>
          </a:p>
          <a:p>
            <a:pPr lvl="1"/>
            <a:r>
              <a:rPr lang="en-US" dirty="0" smtClean="0"/>
              <a:t>Constructor separate from prototype definition</a:t>
            </a:r>
            <a:endParaRPr lang="en-US" dirty="0"/>
          </a:p>
          <a:p>
            <a:endParaRPr lang="en-US" b="0" dirty="0"/>
          </a:p>
          <a:p>
            <a:pPr lvl="1">
              <a:lnSpc>
                <a:spcPct val="100000"/>
              </a:lnSpc>
            </a:pPr>
            <a:endParaRPr lang="bg-BG" dirty="0"/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Prototype Pattern – Pros </a:t>
            </a:r>
            <a:r>
              <a:rPr lang="en-US" dirty="0"/>
              <a:t>and Cons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3854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Prototype Pattern - Example</a:t>
            </a:r>
            <a:endParaRPr lang="en-GB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2812" y="1524000"/>
            <a:ext cx="10363198" cy="46628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Calculator 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function(name) 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this.name = name;</a:t>
            </a:r>
            <a:endParaRPr lang="bg-BG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Calculator.prototype =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add: function (x, y)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return (x + y);</a:t>
            </a: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calc = new Calculator("SoftUniCalc");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calc.add(2, 4);</a:t>
            </a: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89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Prototype pattern leverages intrinsic JavaScript functionality</a:t>
            </a:r>
          </a:p>
          <a:p>
            <a:r>
              <a:rPr lang="en-US" dirty="0" smtClean="0"/>
              <a:t>Comprised of a constructor and a prototype</a:t>
            </a:r>
          </a:p>
          <a:p>
            <a:r>
              <a:rPr lang="en-US" dirty="0" smtClean="0"/>
              <a:t>Provides extension capabilities</a:t>
            </a:r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Prototype Pattern – </a:t>
            </a:r>
            <a:r>
              <a:rPr lang="en-US" dirty="0"/>
              <a:t>Summary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6046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756480"/>
            <a:ext cx="8938472" cy="9037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"Module" Pattern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710848"/>
            <a:ext cx="8938472" cy="688256"/>
          </a:xfrm>
        </p:spPr>
        <p:txBody>
          <a:bodyPr/>
          <a:lstStyle/>
          <a:p>
            <a:r>
              <a:rPr lang="en-US" dirty="0" smtClean="0"/>
              <a:t>Hiding Members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683" y="1407954"/>
            <a:ext cx="4015530" cy="3011646"/>
          </a:xfrm>
          <a:prstGeom prst="roundRect">
            <a:avLst>
              <a:gd name="adj" fmla="val 6277"/>
            </a:avLst>
          </a:prstGeom>
        </p:spPr>
      </p:pic>
    </p:spTree>
    <p:extLst>
      <p:ext uri="{BB962C8B-B14F-4D97-AF65-F5344CB8AC3E}">
        <p14:creationId xmlns:p14="http://schemas.microsoft.com/office/powerpoint/2010/main" val="13779030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Pros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: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/>
              <a:t>“Modularize” code into re-useable </a:t>
            </a:r>
            <a:r>
              <a:rPr lang="en-US" dirty="0" smtClean="0"/>
              <a:t>objects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Variables / functions are NOT in the global scope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Expose only public members</a:t>
            </a:r>
          </a:p>
          <a:p>
            <a:pPr lvl="1">
              <a:lnSpc>
                <a:spcPct val="100000"/>
              </a:lnSpc>
            </a:pPr>
            <a:r>
              <a:rPr lang="en-US" b="0" dirty="0" smtClean="0"/>
              <a:t>Hide internal data and functions</a:t>
            </a:r>
          </a:p>
          <a:p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</a:rPr>
              <a:t>Cons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:</a:t>
            </a:r>
            <a:r>
              <a:rPr lang="en-US" sz="3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easy to extend </a:t>
            </a:r>
          </a:p>
          <a:p>
            <a:pPr lvl="1"/>
            <a:r>
              <a:rPr lang="en-US" dirty="0"/>
              <a:t>Some complain about debugging</a:t>
            </a:r>
          </a:p>
          <a:p>
            <a:endParaRPr lang="en-US" b="0" dirty="0"/>
          </a:p>
          <a:p>
            <a:pPr lvl="1">
              <a:lnSpc>
                <a:spcPct val="100000"/>
              </a:lnSpc>
            </a:pPr>
            <a:endParaRPr lang="bg-BG" dirty="0"/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Module Pattern – Pros </a:t>
            </a:r>
            <a:r>
              <a:rPr lang="en-US" dirty="0"/>
              <a:t>and Cons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973223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1442</Words>
  <Application>Microsoft Office PowerPoint</Application>
  <PresentationFormat>Custom</PresentationFormat>
  <Paragraphs>304</Paragraphs>
  <Slides>34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SoftUni 16x9</vt:lpstr>
      <vt:lpstr>2_SoftUni 16x9</vt:lpstr>
      <vt:lpstr>1_SoftUni 16x9</vt:lpstr>
      <vt:lpstr>JavaScript Design Patterns</vt:lpstr>
      <vt:lpstr>Table of Contents</vt:lpstr>
      <vt:lpstr>Why we need modules and patterns?</vt:lpstr>
      <vt:lpstr>The Prototype Pattern</vt:lpstr>
      <vt:lpstr>Prototype Pattern – Pros and Cons</vt:lpstr>
      <vt:lpstr>Prototype Pattern - Example</vt:lpstr>
      <vt:lpstr>Prototype Pattern – Summary</vt:lpstr>
      <vt:lpstr>The "Module" Pattern</vt:lpstr>
      <vt:lpstr>Module Pattern – Pros and Cons</vt:lpstr>
      <vt:lpstr>Module Pattern: Structure</vt:lpstr>
      <vt:lpstr>Module Pattern: Example</vt:lpstr>
      <vt:lpstr>Module Pattern – Summary</vt:lpstr>
      <vt:lpstr>Module Pattern</vt:lpstr>
      <vt:lpstr>The Revealing Module Pattern</vt:lpstr>
      <vt:lpstr>Revealing Module Pattern – Pros and Cons</vt:lpstr>
      <vt:lpstr>Revealing Module Pattern: Structure</vt:lpstr>
      <vt:lpstr>Revealing Module Pattern – Example</vt:lpstr>
      <vt:lpstr>Revealing Module Pattern - Summary</vt:lpstr>
      <vt:lpstr>Revealing Module Pattern</vt:lpstr>
      <vt:lpstr> The Revealing Prototype Pattern</vt:lpstr>
      <vt:lpstr>Revealing Prototype Pattern – Pros and Cons</vt:lpstr>
      <vt:lpstr>Revealing Prototype Pattern: Structure</vt:lpstr>
      <vt:lpstr>Revealing Prototype Pattern – Example</vt:lpstr>
      <vt:lpstr>Revealing Prototype Pattern – Summary</vt:lpstr>
      <vt:lpstr>Revealing Prototype Pattern</vt:lpstr>
      <vt:lpstr>Augmenting Modules</vt:lpstr>
      <vt:lpstr>Method Chaining</vt:lpstr>
      <vt:lpstr>JavaScript Method Chaining</vt:lpstr>
      <vt:lpstr>JavaScript Method Chaining – Example</vt:lpstr>
      <vt:lpstr>Method Chaining</vt:lpstr>
      <vt:lpstr>Summary</vt:lpstr>
      <vt:lpstr>JavaScript Design Patterns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Design Patterns</dc:title>
  <dc:subject>Software Development Course</dc:subject>
  <dc:creator/>
  <cp:keywords>JavaScript, JS, OOP, modules, patterns, programming, SoftUni, Software University, programming, software development, software engineering, course, object-oriented programming, module, pattern,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2016-02-02T14:43:40Z</dcterms:modified>
  <cp:category>JavaScript, JS, OOP, modules, patterns,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